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Nunito Semi Bold" panose="020B0604020202020204" charset="0"/>
      <p:regular r:id="rId11"/>
    </p:embeddedFont>
    <p:embeddedFont>
      <p:font typeface="PT Sans" panose="020F0502020204030204" pitchFamily="3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F"/>
    <a:srgbClr val="F1F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4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7258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1769150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Metodología para mejorar inventarios de deslizamientos en Antioquia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4017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Antioquia es una región montañosa con frecuentes deslizamientos por lluvias intensas. Los inventarios actuales son parciales y desactualizados, dificultando la gestión del riesgo. Esta metodología busca automatizar la detección y actualización de inventarios usando imágenes Sentinel-2.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6059329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344" y="6066949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6041469"/>
            <a:ext cx="4617006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00002E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por Ezequiel De Jesùs Ferro Palacios</a:t>
            </a:r>
            <a:endParaRPr lang="en-US" sz="2350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20EB72D-3D4A-6FED-562A-C1E8F8EF0D83}"/>
              </a:ext>
            </a:extLst>
          </p:cNvPr>
          <p:cNvSpPr/>
          <p:nvPr/>
        </p:nvSpPr>
        <p:spPr>
          <a:xfrm>
            <a:off x="12731798" y="7734009"/>
            <a:ext cx="1786920" cy="397869"/>
          </a:xfrm>
          <a:prstGeom prst="rect">
            <a:avLst/>
          </a:prstGeom>
          <a:solidFill>
            <a:srgbClr val="F3F3FF"/>
          </a:solidFill>
          <a:ln>
            <a:solidFill>
              <a:srgbClr val="F1F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0">
            <a:extLst>
              <a:ext uri="{FF2B5EF4-FFF2-40B4-BE49-F238E27FC236}">
                <a16:creationId xmlns:a16="http://schemas.microsoft.com/office/drawing/2014/main" id="{19F8DE63-50A3-5D39-AC98-43E0224A0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895" y="0"/>
            <a:ext cx="5486400" cy="8229600"/>
          </a:xfrm>
          <a:prstGeom prst="rect">
            <a:avLst/>
          </a:prstGeom>
        </p:spPr>
      </p:pic>
      <p:pic>
        <p:nvPicPr>
          <p:cNvPr id="10" name="Image 0">
            <a:extLst>
              <a:ext uri="{FF2B5EF4-FFF2-40B4-BE49-F238E27FC236}">
                <a16:creationId xmlns:a16="http://schemas.microsoft.com/office/drawing/2014/main" id="{D9F8D89D-29C6-9801-9D64-B12A9C0E9D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994904"/>
            <a:ext cx="1103983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Justificación y necesidad de automatización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057894"/>
            <a:ext cx="4158734" cy="2168962"/>
          </a:xfrm>
          <a:prstGeom prst="roundRect">
            <a:avLst>
              <a:gd name="adj" fmla="val 1655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9989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Inventarios manuales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9899" y="5815608"/>
            <a:ext cx="36343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Son costosos, lentos y poco reproducibles.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057894"/>
            <a:ext cx="4158734" cy="2168962"/>
          </a:xfrm>
          <a:prstGeom prst="roundRect">
            <a:avLst>
              <a:gd name="adj" fmla="val 1655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9794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Detección automática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97949" y="5815608"/>
            <a:ext cx="36343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Índices ópticos como NDVI permiten detectar deslizamientos con alta eficacia.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057894"/>
            <a:ext cx="4158734" cy="2168962"/>
          </a:xfrm>
          <a:prstGeom prst="roundRect">
            <a:avLst>
              <a:gd name="adj" fmla="val 1655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89599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Objetivo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95999" y="5815608"/>
            <a:ext cx="36343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Actualizar inventarios históricos con teledetección y automatización.</a:t>
            </a:r>
            <a:endParaRPr lang="en-US" sz="18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8EBEE19-8691-54A1-FDC9-39322AEFED85}"/>
              </a:ext>
            </a:extLst>
          </p:cNvPr>
          <p:cNvSpPr/>
          <p:nvPr/>
        </p:nvSpPr>
        <p:spPr>
          <a:xfrm>
            <a:off x="12731798" y="7734009"/>
            <a:ext cx="1786920" cy="397869"/>
          </a:xfrm>
          <a:prstGeom prst="rect">
            <a:avLst/>
          </a:prstGeom>
          <a:solidFill>
            <a:srgbClr val="F3F3FF"/>
          </a:solidFill>
          <a:ln>
            <a:solidFill>
              <a:srgbClr val="F1F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8906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Estado del arte en detección por teledetección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85607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615559" y="2938343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Índices multitemporales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3785830"/>
            <a:ext cx="2806898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NDVI, NDMI y NBR detectan cambios en vegetación y humedad tras deslizamientos.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721662" y="285607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99497" y="2938343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Clasificación supervisada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99497" y="3785830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Modelos ML distinguen áreas afectadas de fondos similares.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79667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615559" y="587894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Estudios en Colombia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6374487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Identifican eventos históricos y recuperación vegetal post-deslizamiento.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2529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Metodología propuesta: preparación y descarga de datos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331613"/>
            <a:ext cx="361485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Inventario de entrenamiento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92287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 usa inventario georreferenciado con fechas para extraer muestras positivas y negativas.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43316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Imágenes Sentinel-2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92287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 descargan imágenes pre y post evento con mínima nubosidad para análisis multitemporal.</a:t>
            </a:r>
            <a:endParaRPr lang="en-US" sz="185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35D6DF05-9076-F650-474A-86122C0AA776}"/>
              </a:ext>
            </a:extLst>
          </p:cNvPr>
          <p:cNvSpPr/>
          <p:nvPr/>
        </p:nvSpPr>
        <p:spPr>
          <a:xfrm>
            <a:off x="12731798" y="7734009"/>
            <a:ext cx="1786920" cy="397869"/>
          </a:xfrm>
          <a:prstGeom prst="rect">
            <a:avLst/>
          </a:prstGeom>
          <a:solidFill>
            <a:srgbClr val="F3F3FF"/>
          </a:solidFill>
          <a:ln>
            <a:solidFill>
              <a:srgbClr val="F1F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39071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Cálculo de índices y generación de firmas espectrales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610094"/>
            <a:ext cx="1196816" cy="174021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38494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Cálculo de índices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4344948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NDVI, NDMI, NBR y otros reflejan estado de vegetación y humedad.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5350312"/>
            <a:ext cx="1196816" cy="174021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55896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Firmas espectrales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6085165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 extraen valores promedio en buffers alrededor de eventos para crear vectores de cambio.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04280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Entrenamiento y aplicación de modelos de aprendizaje automático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753195" y="42357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Entrenamiento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731306"/>
            <a:ext cx="373165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Modelos supervisados aprenden patrones espectrales típicos de deslizamientos.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2720" y="4561403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9941243" y="31082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Aplicación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41243" y="3603784"/>
            <a:ext cx="38514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Clasificación de píxeles en nuevas imágenes para detectar candidatos a deslizamientos.</a:t>
            </a:r>
            <a:endParaRPr lang="en-US" sz="18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53995" y="3616762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7"/>
          <p:cNvSpPr/>
          <p:nvPr/>
        </p:nvSpPr>
        <p:spPr>
          <a:xfrm>
            <a:off x="9941243" y="57463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Automatización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41243" y="6241852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Flujo semi-automatizado acelera generación de inventarios digitales.</a:t>
            </a:r>
            <a:endParaRPr lang="en-US" sz="18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81436" y="6324481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80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EFB5DFD-AA56-89B3-13F7-9FF0AADABA95}"/>
              </a:ext>
            </a:extLst>
          </p:cNvPr>
          <p:cNvSpPr/>
          <p:nvPr/>
        </p:nvSpPr>
        <p:spPr>
          <a:xfrm>
            <a:off x="12731798" y="7734009"/>
            <a:ext cx="1786920" cy="397869"/>
          </a:xfrm>
          <a:prstGeom prst="rect">
            <a:avLst/>
          </a:prstGeom>
          <a:solidFill>
            <a:srgbClr val="F3F3FF"/>
          </a:solidFill>
          <a:ln>
            <a:solidFill>
              <a:srgbClr val="F1F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7145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Validación y resultados esperados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938463"/>
            <a:ext cx="179427" cy="878562"/>
          </a:xfrm>
          <a:prstGeom prst="roundRect">
            <a:avLst>
              <a:gd name="adj" fmla="val 200121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862524" y="29384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Evaluación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3434001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Métricas como precisión, recall y AUC validan detección automática.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4056340"/>
            <a:ext cx="179427" cy="1261586"/>
          </a:xfrm>
          <a:prstGeom prst="roundRect">
            <a:avLst>
              <a:gd name="adj" fmla="val 200121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221498" y="40563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Resultados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551878"/>
            <a:ext cx="657117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Mapas temáticos con zonas candidatas y actualización del inventario histórico.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5557242"/>
            <a:ext cx="179427" cy="1261586"/>
          </a:xfrm>
          <a:prstGeom prst="roundRect">
            <a:avLst>
              <a:gd name="adj" fmla="val 200121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580590" y="55572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Impacto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6052780"/>
            <a:ext cx="62120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Reduce trabajo manual y mejora cobertura espacial y temporal.</a:t>
            </a:r>
            <a:endParaRPr lang="en-US" sz="18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AAF26F3C-AD79-4646-3669-562DC41FF9CE}"/>
              </a:ext>
            </a:extLst>
          </p:cNvPr>
          <p:cNvSpPr/>
          <p:nvPr/>
        </p:nvSpPr>
        <p:spPr>
          <a:xfrm>
            <a:off x="12731798" y="7734009"/>
            <a:ext cx="1786920" cy="397869"/>
          </a:xfrm>
          <a:prstGeom prst="rect">
            <a:avLst/>
          </a:prstGeom>
          <a:solidFill>
            <a:srgbClr val="F3F3FF"/>
          </a:solidFill>
          <a:ln>
            <a:solidFill>
              <a:srgbClr val="F1F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4261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Conclusiones y aportes a la gestión del riesgo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709624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99899" y="2971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Confirmación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9899" y="3467338"/>
            <a:ext cx="309026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Índices Sentinel-2 y ML capturan firmas espectrales de deslizamientos pasados.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709624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53833" y="2971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Metodología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53833" y="3467338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Flujo reproducible que acelera inventarios digitales y complementa iniciativas oficiales.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500926"/>
            <a:ext cx="7468553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99899" y="57631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9899" y="6258639"/>
            <a:ext cx="69442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Mapas automáticos permitirán análisis de susceptibilidad y prevención focalizada.</a:t>
            </a:r>
            <a:endParaRPr lang="en-US" sz="1850" dirty="0"/>
          </a:p>
        </p:txBody>
      </p:sp>
      <p:pic>
        <p:nvPicPr>
          <p:cNvPr id="13" name="Image 0">
            <a:extLst>
              <a:ext uri="{FF2B5EF4-FFF2-40B4-BE49-F238E27FC236}">
                <a16:creationId xmlns:a16="http://schemas.microsoft.com/office/drawing/2014/main" id="{D9FB5833-5762-3489-5C1F-69665BEFC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9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351</Words>
  <Application>Microsoft Office PowerPoint</Application>
  <PresentationFormat>Personalizado</PresentationFormat>
  <Paragraphs>59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Nunito Semi Bold</vt:lpstr>
      <vt:lpstr>PT Sans</vt:lpstr>
      <vt:lpstr>PT Sans Bold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Ezequiel de Jesús Ferro Palacios</cp:lastModifiedBy>
  <cp:revision>2</cp:revision>
  <dcterms:created xsi:type="dcterms:W3CDTF">2025-05-09T14:00:52Z</dcterms:created>
  <dcterms:modified xsi:type="dcterms:W3CDTF">2025-05-09T14:04:13Z</dcterms:modified>
</cp:coreProperties>
</file>